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87" r:id="rId3"/>
    <p:sldId id="392" r:id="rId4"/>
    <p:sldId id="393" r:id="rId5"/>
    <p:sldId id="386" r:id="rId6"/>
    <p:sldId id="394" r:id="rId7"/>
    <p:sldId id="396" r:id="rId8"/>
    <p:sldId id="430" r:id="rId9"/>
    <p:sldId id="431" r:id="rId10"/>
    <p:sldId id="432" r:id="rId11"/>
    <p:sldId id="428" r:id="rId12"/>
    <p:sldId id="433" r:id="rId13"/>
    <p:sldId id="395" r:id="rId14"/>
    <p:sldId id="405" r:id="rId15"/>
    <p:sldId id="416" r:id="rId16"/>
    <p:sldId id="417" r:id="rId17"/>
    <p:sldId id="418" r:id="rId18"/>
    <p:sldId id="419" r:id="rId19"/>
    <p:sldId id="420" r:id="rId20"/>
    <p:sldId id="424" r:id="rId21"/>
    <p:sldId id="435" r:id="rId22"/>
    <p:sldId id="434" r:id="rId23"/>
    <p:sldId id="436" r:id="rId24"/>
    <p:sldId id="400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CC806F-DEBB-4454-99DD-881EB7EE84FB}" type="datetimeFigureOut">
              <a:rPr lang="cs-CZ" altLang="cs-CZ"/>
              <a:pPr>
                <a:defRPr/>
              </a:pPr>
              <a:t>10.12.2018</a:t>
            </a:fld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EBCA3FA-A0FC-4956-BA98-74207BB385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33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0431-F6DC-4310-A29C-DC6BD8D57E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2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7800-59F9-4F69-B472-BF26AE7D82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2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FF70-5D29-4C6B-890C-9BB5F48449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AF8E-3C9D-449B-946F-E9F5D7FC5F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2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9B6F-9595-4915-B0E0-9395431EDC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116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3E19-99DF-48FF-9D97-C85716C9B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679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1795-1548-496C-AF94-5A4E55314A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44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CCE7-1884-4194-9C61-4E78BF9333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6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1D2D-374D-42C7-B39A-9FC9DACF15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25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56F8-8699-425D-880F-E10B4A9130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17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B31-69F0-4074-9E09-925B08151B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0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1A668D-9FBA-4711-A290-446D8D87B8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772400" cy="20162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br>
              <a:rPr lang="cs-CZ" altLang="cs-CZ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cs-CZ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IIHF World Championship</a:t>
            </a:r>
            <a:r>
              <a:rPr lang="cs-CZ" altLang="cs-CZ" sz="4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sz="4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cs-CZ" sz="28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City preparation</a:t>
            </a:r>
            <a:endParaRPr lang="en-GB" altLang="cs-CZ" sz="2800" b="1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221163"/>
            <a:ext cx="7010400" cy="1600200"/>
          </a:xfrm>
        </p:spPr>
        <p:txBody>
          <a:bodyPr/>
          <a:lstStyle/>
          <a:p>
            <a:pPr eaLnBrk="1" hangingPunct="1"/>
            <a:r>
              <a:rPr lang="en-US" altLang="cs-CZ" sz="3400" b="1" dirty="0">
                <a:solidFill>
                  <a:srgbClr val="005A9E"/>
                </a:solidFill>
              </a:rPr>
              <a:t>Fire Rescue Service</a:t>
            </a:r>
          </a:p>
          <a:p>
            <a:pPr eaLnBrk="1" hangingPunct="1"/>
            <a:r>
              <a:rPr lang="en-US" altLang="cs-CZ" sz="3400" b="1" dirty="0">
                <a:solidFill>
                  <a:srgbClr val="005A9E"/>
                </a:solidFill>
              </a:rPr>
              <a:t>Czech Republic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80377" cy="179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5666"/>
            <a:ext cx="8001000" cy="431329"/>
          </a:xfrm>
        </p:spPr>
        <p:txBody>
          <a:bodyPr/>
          <a:lstStyle/>
          <a:p>
            <a:pPr algn="ctr" eaLnBrk="1" hangingPunct="1"/>
            <a:r>
              <a:rPr lang="en-GB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Incident Command System FRS CZ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2000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Operation Procedures: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altLang="cs-CZ" sz="2000" dirty="0" smtClean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dirty="0" smtClean="0">
                <a:solidFill>
                  <a:srgbClr val="005A9E"/>
                </a:solidFill>
                <a:latin typeface="Arial" panose="020B0604020202020204" pitchFamily="34" charset="0"/>
              </a:rPr>
              <a:t>Methodological sheets – tactical procedures for fire units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altLang="cs-CZ" dirty="0" smtClean="0">
                <a:solidFill>
                  <a:srgbClr val="005A9E"/>
                </a:solidFill>
                <a:latin typeface="Arial" panose="020B0604020202020204" pitchFamily="34" charset="0"/>
              </a:rPr>
              <a:t>Decision-making process of the Incident commander at the tactical level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dirty="0" smtClean="0">
                <a:solidFill>
                  <a:srgbClr val="005A9E"/>
                </a:solidFill>
                <a:latin typeface="Arial" panose="020B0604020202020204" pitchFamily="34" charset="0"/>
              </a:rPr>
              <a:t>Joint standard operating procedures at the common intervention of the Integrated Rescue System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5A9E"/>
                </a:solidFill>
                <a:latin typeface="Arial" panose="020B0604020202020204" pitchFamily="34" charset="0"/>
              </a:rPr>
              <a:t>A mandate and basic priorities for IRS bodies</a:t>
            </a:r>
            <a:endParaRPr lang="en-GB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US" altLang="cs-CZ" sz="2000" dirty="0">
                <a:solidFill>
                  <a:srgbClr val="005A9E"/>
                </a:solidFill>
              </a:rPr>
              <a:t>Tactical procedures</a:t>
            </a:r>
            <a:r>
              <a:rPr lang="cs-CZ" altLang="cs-CZ" sz="2000" dirty="0">
                <a:solidFill>
                  <a:srgbClr val="005A9E"/>
                </a:solidFill>
              </a:rPr>
              <a:t> FRS CZ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984F69C8-D8DB-4A98-8501-89795083AE1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0380" y="908720"/>
          <a:ext cx="3812545" cy="576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Dokument" r:id="rId4" imgW="5884935" imgH="8896543" progId="Word.Document.8">
                  <p:embed/>
                </p:oleObj>
              </mc:Choice>
              <mc:Fallback>
                <p:oleObj name="Dokument" r:id="rId4" imgW="5884935" imgH="8896543" progId="Word.Document.8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984F69C8-D8DB-4A98-8501-89795083AE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0" y="908720"/>
                        <a:ext cx="3812545" cy="57619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C32EAA3-FC01-4777-BF58-662FB34E1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09436"/>
              </p:ext>
            </p:extLst>
          </p:nvPr>
        </p:nvGraphicFramePr>
        <p:xfrm>
          <a:off x="4352925" y="786020"/>
          <a:ext cx="4073440" cy="576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Acrobat Document" r:id="rId6" imgW="5668166" imgH="8019048" progId="AcroExch.Document.DC">
                  <p:embed/>
                </p:oleObj>
              </mc:Choice>
              <mc:Fallback>
                <p:oleObj name="Acrobat Document" r:id="rId6" imgW="5668166" imgH="8019048" progId="AcroExch.Document.DC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BC32EAA3-FC01-4777-BF58-662FB34E1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786020"/>
                        <a:ext cx="4073440" cy="5761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5666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</a:rPr>
              <a:t>Tactical procedures</a:t>
            </a:r>
            <a:r>
              <a:rPr lang="cs-CZ" altLang="cs-CZ" sz="2000" dirty="0">
                <a:solidFill>
                  <a:srgbClr val="005A9E"/>
                </a:solidFill>
              </a:rPr>
              <a:t> FRS CZ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u="sng" dirty="0">
                <a:solidFill>
                  <a:srgbClr val="005A9E"/>
                </a:solidFill>
              </a:rPr>
              <a:t>The commander's staff</a:t>
            </a:r>
            <a:r>
              <a:rPr lang="cs-CZ" sz="3200" u="sng" dirty="0">
                <a:solidFill>
                  <a:srgbClr val="005A9E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rgbClr val="005A9E"/>
                </a:solidFill>
              </a:rPr>
              <a:t>    (</a:t>
            </a:r>
            <a:r>
              <a:rPr lang="en-US" altLang="cs-CZ" sz="2000" dirty="0">
                <a:solidFill>
                  <a:srgbClr val="005A9E"/>
                </a:solidFill>
              </a:rPr>
              <a:t>crisis management </a:t>
            </a:r>
            <a:r>
              <a:rPr lang="en-GB" altLang="cs-CZ" sz="2000" dirty="0">
                <a:solidFill>
                  <a:srgbClr val="005A9E"/>
                </a:solidFill>
              </a:rPr>
              <a:t>structure</a:t>
            </a:r>
            <a:r>
              <a:rPr lang="cs-CZ" altLang="cs-CZ" sz="2000" dirty="0">
                <a:solidFill>
                  <a:srgbClr val="005A9E"/>
                </a:solidFill>
              </a:rPr>
              <a:t> </a:t>
            </a:r>
            <a:r>
              <a:rPr lang="en-US" altLang="cs-CZ" sz="2000" dirty="0">
                <a:solidFill>
                  <a:srgbClr val="005A9E"/>
                </a:solidFill>
              </a:rPr>
              <a:t>of the incident commander</a:t>
            </a:r>
            <a:r>
              <a:rPr lang="cs-CZ" altLang="cs-CZ" sz="2000" dirty="0">
                <a:solidFill>
                  <a:srgbClr val="005A9E"/>
                </a:solidFill>
              </a:rPr>
              <a:t>)</a:t>
            </a:r>
            <a:endParaRPr lang="cs-CZ" sz="2000" u="sng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12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05A9E"/>
                </a:solidFill>
              </a:rPr>
              <a:t>Communication</a:t>
            </a:r>
            <a:endParaRPr lang="cs-CZ" sz="32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05A9E"/>
                </a:solidFill>
              </a:rPr>
              <a:t>Logistics support</a:t>
            </a:r>
            <a:endParaRPr lang="cs-CZ" sz="32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05A9E"/>
                </a:solidFill>
              </a:rPr>
              <a:t>Analysis</a:t>
            </a:r>
            <a:endParaRPr lang="cs-CZ" sz="32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05A9E"/>
                </a:solidFill>
              </a:rPr>
              <a:t>Monitoring of forces and resources</a:t>
            </a:r>
            <a:endParaRPr lang="cs-CZ" sz="32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05A9E"/>
                </a:solidFill>
              </a:rPr>
              <a:t>Other specialists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cs-CZ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HAZMAT </a:t>
            </a:r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points FRS CZ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For solving CBRN issues, has the FRS CZ rules and selected fire units with special training and equipment - support points</a:t>
            </a:r>
            <a:endParaRPr lang="cs-CZ" sz="24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In the Czech Rep. are </a:t>
            </a:r>
            <a:r>
              <a:rPr lang="cs-CZ" sz="2400" dirty="0">
                <a:solidFill>
                  <a:srgbClr val="005A9E"/>
                </a:solidFill>
              </a:rPr>
              <a:t>12 </a:t>
            </a:r>
            <a:r>
              <a:rPr lang="en-US" sz="2400" dirty="0">
                <a:solidFill>
                  <a:srgbClr val="005A9E"/>
                </a:solidFill>
              </a:rPr>
              <a:t>support points</a:t>
            </a:r>
            <a:r>
              <a:rPr lang="cs-CZ" sz="2400" dirty="0">
                <a:solidFill>
                  <a:srgbClr val="005A9E"/>
                </a:solidFill>
              </a:rPr>
              <a:t> </a:t>
            </a:r>
            <a:r>
              <a:rPr lang="en-US" sz="2400" dirty="0">
                <a:solidFill>
                  <a:srgbClr val="005A9E"/>
                </a:solidFill>
              </a:rPr>
              <a:t>&amp;</a:t>
            </a:r>
            <a:r>
              <a:rPr lang="cs-CZ" sz="2400" dirty="0">
                <a:solidFill>
                  <a:srgbClr val="005A9E"/>
                </a:solidFill>
              </a:rPr>
              <a:t> </a:t>
            </a:r>
            <a:r>
              <a:rPr lang="cs-CZ" sz="2400" dirty="0" smtClean="0">
                <a:solidFill>
                  <a:srgbClr val="005A9E"/>
                </a:solidFill>
              </a:rPr>
              <a:t>5 </a:t>
            </a:r>
            <a:r>
              <a:rPr lang="en-US" sz="2400" dirty="0">
                <a:solidFill>
                  <a:srgbClr val="005A9E"/>
                </a:solidFill>
              </a:rPr>
              <a:t>special laboratories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2400" u="sng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400" u="sng" dirty="0">
                <a:solidFill>
                  <a:srgbClr val="005A9E"/>
                </a:solidFill>
              </a:rPr>
              <a:t>Tasks</a:t>
            </a:r>
            <a:r>
              <a:rPr lang="cs-CZ" altLang="cs-CZ" sz="2400" u="sng" dirty="0">
                <a:solidFill>
                  <a:srgbClr val="005A9E"/>
                </a:solidFill>
              </a:rPr>
              <a:t>:</a:t>
            </a:r>
            <a:endParaRPr lang="en-US" altLang="cs-CZ" sz="2400" u="sng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Liquidation of the dangerous substances</a:t>
            </a:r>
            <a:endParaRPr lang="cs-CZ" sz="24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Extended detection of the hazardous substances</a:t>
            </a:r>
            <a:endParaRPr lang="cs-CZ" sz="24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Decontamination of the fire fighting equipment and population</a:t>
            </a:r>
            <a:endParaRPr lang="cs-CZ" sz="24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5A9E"/>
                </a:solidFill>
              </a:rPr>
              <a:t>Oil accidents</a:t>
            </a:r>
            <a:endParaRPr lang="en-US" altLang="cs-CZ" sz="2400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FC756B0-9DA9-4182-B115-9258DC97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Rescue Service of the Czech Republic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Brigade of Prague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cs-CZ" sz="32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It is a part of Fire Rescue Service of the Czech Republic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It is an independent government organization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cs-CZ" sz="10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It has competence at the territory of the Prague City</a:t>
            </a: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Brigade of Prague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cs-CZ" sz="3200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Established in 1853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10 fire stations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901 members and civilian employees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cs-CZ" sz="3200" dirty="0">
                <a:solidFill>
                  <a:schemeClr val="hlink"/>
                </a:solidFill>
              </a:rPr>
              <a:t>549 firefighters, 183 per shift</a:t>
            </a: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58" descr="x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4316908"/>
            <a:ext cx="3139902" cy="24988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403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>
                <a:solidFill>
                  <a:schemeClr val="hlink"/>
                </a:solidFill>
              </a:rPr>
              <a:t>Fire Brigade of </a:t>
            </a:r>
            <a:r>
              <a:rPr lang="en-GB" altLang="cs-CZ" sz="2000" dirty="0" smtClean="0">
                <a:solidFill>
                  <a:schemeClr val="hlink"/>
                </a:solidFill>
              </a:rPr>
              <a:t>Prague</a:t>
            </a:r>
            <a:r>
              <a:rPr lang="cs-CZ" altLang="cs-CZ" sz="2000" dirty="0" smtClean="0">
                <a:solidFill>
                  <a:schemeClr val="hlink"/>
                </a:solidFill>
              </a:rPr>
              <a:t> </a:t>
            </a:r>
            <a:r>
              <a:rPr lang="en-GB" altLang="cs-CZ" sz="2000" dirty="0" smtClean="0">
                <a:solidFill>
                  <a:schemeClr val="hlink"/>
                </a:solidFill>
              </a:rPr>
              <a:t>CBRN Team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cs-CZ" sz="23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cs-CZ" sz="2300" dirty="0" smtClean="0">
                <a:solidFill>
                  <a:schemeClr val="hlink"/>
                </a:solidFill>
              </a:rPr>
              <a:t>The main task is to provide chemical services is to solve accidents with chemical hazards - polluted streams, leakages of flammable, toxic, corrosive or otherwise hazardous liquids, gases and their detection, detecting the presence of radioactive materials and chemical warfare agents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cs-CZ" sz="10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cs-CZ" sz="2300" dirty="0" smtClean="0">
                <a:solidFill>
                  <a:schemeClr val="hlink"/>
                </a:solidFill>
              </a:rPr>
              <a:t>Another part of the intervention team CBRN is a decontamination of fire fighters and equipment from hazardous substances, as well as disinfection of surfaces on suspicion of using these substances.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cs-CZ" sz="10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cs-CZ" sz="2300" dirty="0" smtClean="0">
                <a:solidFill>
                  <a:schemeClr val="hlink"/>
                </a:solidFill>
              </a:rPr>
              <a:t>CBRN team is a member of the crisis management structure of the incident commander</a:t>
            </a:r>
            <a:endParaRPr lang="en-GB" altLang="cs-CZ" sz="2300" dirty="0">
              <a:solidFill>
                <a:schemeClr val="hlink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>
                <a:solidFill>
                  <a:schemeClr val="hlink"/>
                </a:solidFill>
              </a:rPr>
              <a:t>Fire Brigade of </a:t>
            </a:r>
            <a:r>
              <a:rPr lang="en-GB" altLang="cs-CZ" sz="2000" dirty="0" smtClean="0">
                <a:solidFill>
                  <a:schemeClr val="hlink"/>
                </a:solidFill>
              </a:rPr>
              <a:t>Prague</a:t>
            </a:r>
            <a:r>
              <a:rPr lang="cs-CZ" altLang="cs-CZ" sz="2000" dirty="0" smtClean="0">
                <a:solidFill>
                  <a:schemeClr val="hlink"/>
                </a:solidFill>
              </a:rPr>
              <a:t> CBRN </a:t>
            </a:r>
            <a:r>
              <a:rPr lang="cs-CZ" altLang="cs-CZ" sz="2000" dirty="0">
                <a:solidFill>
                  <a:schemeClr val="hlink"/>
                </a:solidFill>
              </a:rPr>
              <a:t>Team</a:t>
            </a:r>
            <a:endParaRPr lang="cs-CZ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400" dirty="0" smtClean="0">
                <a:solidFill>
                  <a:schemeClr val="hlink"/>
                </a:solidFill>
              </a:rPr>
              <a:t>Chemical </a:t>
            </a:r>
            <a:r>
              <a:rPr lang="en-US" altLang="cs-CZ" sz="2400" dirty="0">
                <a:solidFill>
                  <a:schemeClr val="hlink"/>
                </a:solidFill>
              </a:rPr>
              <a:t>service has 24 members, three shifts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400" dirty="0">
                <a:solidFill>
                  <a:schemeClr val="hlink"/>
                </a:solidFill>
              </a:rPr>
              <a:t>In each shift are two chemists with university education, 3 technicians with secondary education and two drivers - technicians with secondary education.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400" dirty="0">
                <a:solidFill>
                  <a:schemeClr val="hlink"/>
                </a:solidFill>
              </a:rPr>
              <a:t>Department head, deputy and one technician, all university educated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>
                <a:solidFill>
                  <a:srgbClr val="005A9E"/>
                </a:solidFill>
              </a:rPr>
              <a:t>Fire Brigade of </a:t>
            </a:r>
            <a:r>
              <a:rPr lang="en-GB" altLang="cs-CZ" sz="2000" dirty="0" smtClean="0">
                <a:solidFill>
                  <a:srgbClr val="005A9E"/>
                </a:solidFill>
              </a:rPr>
              <a:t>Prague</a:t>
            </a:r>
            <a:r>
              <a:rPr lang="cs-CZ" altLang="cs-CZ" sz="2000" dirty="0" smtClean="0">
                <a:solidFill>
                  <a:srgbClr val="005A9E"/>
                </a:solidFill>
              </a:rPr>
              <a:t> CBRN </a:t>
            </a:r>
            <a:r>
              <a:rPr lang="cs-CZ" altLang="cs-CZ" sz="2000" dirty="0">
                <a:solidFill>
                  <a:srgbClr val="005A9E"/>
                </a:solidFill>
              </a:rPr>
              <a:t>Team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rgbClr val="005A9E"/>
                </a:solidFill>
              </a:rPr>
              <a:t>A special equipment for interventions for hazardous substances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rgbClr val="005A9E"/>
                </a:solidFill>
              </a:rPr>
              <a:t>Identify explosives or hazardous materials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rgbClr val="005A9E"/>
                </a:solidFill>
              </a:rPr>
              <a:t>Identify unknown solid and liquid chemicals down range including explosives, toxic industrial chemicals, chemical weapons, narcotics, precursors, white powders and more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chemeClr val="hlink"/>
                </a:solidFill>
              </a:rPr>
              <a:t>Detect most common hazardous gases including chemical Warfare Agents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rgbClr val="005A9E"/>
                </a:solidFill>
              </a:rPr>
              <a:t>Radiation monitoring</a:t>
            </a:r>
            <a:endParaRPr lang="en-GB" altLang="cs-CZ" sz="2400" dirty="0">
              <a:solidFill>
                <a:srgbClr val="005A9E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5085184"/>
            <a:ext cx="1927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GB" altLang="cs-CZ" sz="2000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IIHF World Championship</a:t>
            </a:r>
            <a:r>
              <a:rPr lang="en-GB" altLang="cs-CZ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000" dirty="0" smtClean="0">
                <a:solidFill>
                  <a:srgbClr val="005A9E"/>
                </a:solidFill>
              </a:rPr>
              <a:t>City preparation FRS CZ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800" dirty="0">
                <a:solidFill>
                  <a:srgbClr val="005A9E"/>
                </a:solidFill>
              </a:rPr>
              <a:t>Integrated Rescue System</a:t>
            </a:r>
            <a:r>
              <a:rPr lang="cs-CZ" altLang="cs-CZ" sz="2800" dirty="0">
                <a:solidFill>
                  <a:srgbClr val="005A9E"/>
                </a:solidFill>
              </a:rPr>
              <a:t> </a:t>
            </a:r>
            <a:r>
              <a:rPr lang="en-US" altLang="cs-CZ" sz="2800" dirty="0">
                <a:solidFill>
                  <a:srgbClr val="005A9E"/>
                </a:solidFill>
              </a:rPr>
              <a:t>of the Czech Republic</a:t>
            </a:r>
            <a:endParaRPr lang="cs-CZ" altLang="cs-CZ" sz="2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10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800" dirty="0">
                <a:solidFill>
                  <a:srgbClr val="005A9E"/>
                </a:solidFill>
              </a:rPr>
              <a:t>Fire Rescue Service of the Czech Republic</a:t>
            </a:r>
            <a:endParaRPr lang="cs-CZ" altLang="cs-CZ" sz="2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10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solidFill>
                  <a:srgbClr val="005A9E"/>
                </a:solidFill>
              </a:rPr>
              <a:t>HAZMAT </a:t>
            </a:r>
            <a:r>
              <a:rPr lang="en-US" altLang="cs-CZ" sz="2800" dirty="0">
                <a:solidFill>
                  <a:srgbClr val="005A9E"/>
                </a:solidFill>
              </a:rPr>
              <a:t>Support points</a:t>
            </a:r>
            <a:r>
              <a:rPr lang="cs-CZ" altLang="cs-CZ" sz="2800" dirty="0">
                <a:solidFill>
                  <a:srgbClr val="005A9E"/>
                </a:solidFill>
              </a:rPr>
              <a:t> FRS CZ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10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800" dirty="0">
                <a:solidFill>
                  <a:srgbClr val="005A9E"/>
                </a:solidFill>
              </a:rPr>
              <a:t>Tactical procedures</a:t>
            </a:r>
            <a:r>
              <a:rPr lang="cs-CZ" altLang="cs-CZ" sz="2800" dirty="0">
                <a:solidFill>
                  <a:srgbClr val="005A9E"/>
                </a:solidFill>
              </a:rPr>
              <a:t> FRS </a:t>
            </a:r>
            <a:r>
              <a:rPr lang="cs-CZ" altLang="cs-CZ" sz="2800" dirty="0" smtClean="0">
                <a:solidFill>
                  <a:srgbClr val="005A9E"/>
                </a:solidFill>
              </a:rPr>
              <a:t>CZ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1000" dirty="0" smtClean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800" dirty="0" err="1" smtClean="0">
                <a:solidFill>
                  <a:srgbClr val="005A9E"/>
                </a:solidFill>
              </a:rPr>
              <a:t>Fire</a:t>
            </a:r>
            <a:r>
              <a:rPr lang="cs-CZ" altLang="cs-CZ" sz="2800" dirty="0" smtClean="0">
                <a:solidFill>
                  <a:srgbClr val="005A9E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5A9E"/>
                </a:solidFill>
              </a:rPr>
              <a:t>Brigade</a:t>
            </a:r>
            <a:r>
              <a:rPr lang="cs-CZ" altLang="cs-CZ" sz="2800" dirty="0" smtClean="0">
                <a:solidFill>
                  <a:srgbClr val="005A9E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5A9E"/>
                </a:solidFill>
              </a:rPr>
              <a:t>of</a:t>
            </a:r>
            <a:r>
              <a:rPr lang="cs-CZ" altLang="cs-CZ" sz="2800" dirty="0" smtClean="0">
                <a:solidFill>
                  <a:srgbClr val="005A9E"/>
                </a:solidFill>
              </a:rPr>
              <a:t> Prague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1000" dirty="0" smtClean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800" dirty="0" smtClean="0">
                <a:solidFill>
                  <a:srgbClr val="005A9E"/>
                </a:solidFill>
              </a:rPr>
              <a:t>City </a:t>
            </a:r>
            <a:r>
              <a:rPr lang="cs-CZ" altLang="cs-CZ" sz="2800" dirty="0" err="1" smtClean="0">
                <a:solidFill>
                  <a:srgbClr val="005A9E"/>
                </a:solidFill>
              </a:rPr>
              <a:t>preparation</a:t>
            </a:r>
            <a:endParaRPr lang="cs-CZ" altLang="cs-CZ" sz="2800" dirty="0" smtClean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 smtClean="0">
                <a:solidFill>
                  <a:srgbClr val="005A9E"/>
                </a:solidFill>
              </a:rPr>
              <a:t>Fire Brigade of Prague City preparation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cs-CZ" sz="2400" dirty="0" smtClean="0">
                <a:solidFill>
                  <a:srgbClr val="005A9E"/>
                </a:solidFill>
              </a:rPr>
              <a:t>Rules and measures </a:t>
            </a:r>
            <a:r>
              <a:rPr lang="en-GB" sz="2400" dirty="0" smtClean="0">
                <a:solidFill>
                  <a:srgbClr val="005A9E"/>
                </a:solidFill>
              </a:rPr>
              <a:t>– structured order of the fire chief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Planning process, special education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Actions of the Fire Brigade Prague on the fire prevention field before championship at the sport arena and accommodation facilities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Communication plan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Tactical units on the spot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Liaison officer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Crisis management staff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Incident commander</a:t>
            </a: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4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1" y="837179"/>
            <a:ext cx="8092091" cy="566245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 smtClean="0">
                <a:solidFill>
                  <a:srgbClr val="005A9E"/>
                </a:solidFill>
              </a:rPr>
              <a:t>Fire Brigade of Prague City preparation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srgbClr val="005A9E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 smtClean="0">
                <a:solidFill>
                  <a:srgbClr val="005A9E"/>
                </a:solidFill>
              </a:rPr>
              <a:t>Fire Brigade of Prague City preparation</a:t>
            </a:r>
            <a:endParaRPr lang="en-GB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Exercise of the basic IRS bodies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chemical attack, detection, decontamination, evacuation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Responsibilities and mandate of the IRS</a:t>
            </a:r>
            <a:endParaRPr lang="en-GB" sz="2400" dirty="0" smtClean="0">
              <a:solidFill>
                <a:srgbClr val="005A9E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sz="1000" dirty="0" smtClean="0">
              <a:solidFill>
                <a:srgbClr val="005A9E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Forces and means allocated for the championship – regional &amp; central level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Fire and Police units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Ambulances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5A9E"/>
                </a:solidFill>
              </a:rPr>
              <a:t>Chemical laboratory for monitoring</a:t>
            </a:r>
            <a:endParaRPr lang="en-GB" sz="2400" dirty="0" smtClean="0">
              <a:solidFill>
                <a:srgbClr val="005A9E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750175"/>
            <a:ext cx="4209408" cy="2843047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r>
              <a:rPr lang="en-GB" altLang="cs-CZ" sz="2000" dirty="0">
                <a:solidFill>
                  <a:srgbClr val="005A9E"/>
                </a:solidFill>
              </a:rPr>
              <a:t>Fire Brigade of </a:t>
            </a:r>
            <a:r>
              <a:rPr lang="en-GB" altLang="cs-CZ" sz="2000" dirty="0" smtClean="0">
                <a:solidFill>
                  <a:srgbClr val="005A9E"/>
                </a:solidFill>
              </a:rPr>
              <a:t>Prague</a:t>
            </a:r>
            <a:r>
              <a:rPr lang="cs-CZ" altLang="cs-CZ" sz="2000" dirty="0" smtClean="0">
                <a:solidFill>
                  <a:srgbClr val="005A9E"/>
                </a:solidFill>
              </a:rPr>
              <a:t> City </a:t>
            </a:r>
            <a:r>
              <a:rPr lang="cs-CZ" altLang="cs-CZ" sz="2000" dirty="0" err="1" smtClean="0">
                <a:solidFill>
                  <a:srgbClr val="005A9E"/>
                </a:solidFill>
              </a:rPr>
              <a:t>preparation</a:t>
            </a:r>
            <a:endParaRPr lang="cs-CZ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srgbClr val="005A9E"/>
              </a:solidFill>
            </a:endParaRPr>
          </a:p>
        </p:txBody>
      </p:sp>
      <p:pic>
        <p:nvPicPr>
          <p:cNvPr id="5" name="Picture 4" descr="logo HZS Pra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0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" y="750175"/>
            <a:ext cx="4226632" cy="28713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35638"/>
            <a:ext cx="4559897" cy="30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>
              <a:defRPr/>
            </a:pPr>
            <a:endParaRPr lang="cs-CZ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cs-CZ" altLang="cs-CZ" sz="4000" dirty="0">
              <a:solidFill>
                <a:srgbClr val="005A9E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altLang="cs-CZ" sz="4000" b="1" dirty="0">
                <a:solidFill>
                  <a:srgbClr val="005A9E"/>
                </a:solidFill>
              </a:rPr>
              <a:t>Thank you for your attention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cs-CZ" sz="4000" b="1" dirty="0">
              <a:solidFill>
                <a:srgbClr val="005A9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cs-CZ" sz="3200" dirty="0">
              <a:solidFill>
                <a:srgbClr val="005A9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3200" dirty="0">
                <a:solidFill>
                  <a:srgbClr val="005A9E"/>
                </a:solidFill>
              </a:rPr>
              <a:t>Roman Hlinovský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3200" dirty="0">
                <a:solidFill>
                  <a:srgbClr val="005A9E"/>
                </a:solidFill>
              </a:rPr>
              <a:t>Fire </a:t>
            </a:r>
            <a:r>
              <a:rPr lang="en-GB" altLang="cs-CZ" sz="3200" dirty="0">
                <a:solidFill>
                  <a:srgbClr val="005A9E"/>
                </a:solidFill>
              </a:rPr>
              <a:t>Brigade of </a:t>
            </a:r>
            <a:r>
              <a:rPr lang="en-US" altLang="cs-CZ" sz="3200" dirty="0">
                <a:solidFill>
                  <a:srgbClr val="005A9E"/>
                </a:solidFill>
              </a:rPr>
              <a:t>Prague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 Integrated Rescue System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sz="1600" dirty="0">
                <a:solidFill>
                  <a:srgbClr val="005A9E"/>
                </a:solidFill>
              </a:rPr>
              <a:t>IRS CZ is established under the Act No.239/2000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cs-CZ" sz="2600" dirty="0">
              <a:solidFill>
                <a:srgbClr val="005A9E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sz="26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Rescue System </a:t>
            </a:r>
            <a:r>
              <a:rPr lang="en-US" altLang="cs-CZ" sz="2600" dirty="0">
                <a:solidFill>
                  <a:srgbClr val="005A9E"/>
                </a:solidFill>
              </a:rPr>
              <a:t>is determined for coordination of rescue operations in case, where a situation requires operation of forces and means of several bodies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cs-CZ" sz="2600" dirty="0">
              <a:solidFill>
                <a:srgbClr val="005A9E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sz="2600" u="sng" dirty="0">
                <a:solidFill>
                  <a:srgbClr val="005A9E"/>
                </a:solidFill>
              </a:rPr>
              <a:t>Basic IRS bodies: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dirty="0">
                <a:solidFill>
                  <a:srgbClr val="005A9E"/>
                </a:solidFill>
              </a:rPr>
              <a:t>Fire Rescue Service of CZ and other fire units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dirty="0">
                <a:solidFill>
                  <a:srgbClr val="005A9E"/>
                </a:solidFill>
              </a:rPr>
              <a:t>Police of the Czech Republic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cs-CZ" dirty="0">
                <a:solidFill>
                  <a:srgbClr val="005A9E"/>
                </a:solidFill>
              </a:rPr>
              <a:t>Medical Rescue Service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 Integrated Rescue System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cs-CZ" sz="2700" u="sng" dirty="0">
                <a:solidFill>
                  <a:srgbClr val="005A9E"/>
                </a:solidFill>
              </a:rPr>
              <a:t>Other IRS bodies: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Specified forces and means of Czech army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Other armed security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Other rescue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Public health protection authorities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Emergency, stand-by, specialized and other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Civil Protection establishments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2700" dirty="0">
                <a:solidFill>
                  <a:srgbClr val="005A9E"/>
                </a:solidFill>
              </a:rPr>
              <a:t>NGOs and civil associations, which can be used for rescue operations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cs-CZ">
              <a:solidFill>
                <a:schemeClr val="hlink"/>
              </a:solidFill>
            </a:endParaRP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60350"/>
          <a:ext cx="91440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List" r:id="rId3" imgW="8610487" imgH="5962680" progId="Excel.Sheet.8">
                  <p:embed/>
                </p:oleObj>
              </mc:Choice>
              <mc:Fallback>
                <p:oleObj name="List" r:id="rId3" imgW="8610487" imgH="596268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Rescue Service of the Czech Republic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0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Mission and Task</a:t>
            </a:r>
            <a:r>
              <a:rPr lang="cs-CZ" altLang="cs-CZ" sz="20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FRS CZ:</a:t>
            </a:r>
            <a:endParaRPr lang="en-US" altLang="cs-CZ" sz="3800" u="sng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26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600" dirty="0">
                <a:solidFill>
                  <a:srgbClr val="005A9E"/>
                </a:solidFill>
              </a:rPr>
              <a:t>State Fire Supervision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cs-CZ" sz="2200" dirty="0">
                <a:solidFill>
                  <a:srgbClr val="005A9E"/>
                </a:solidFill>
              </a:rPr>
              <a:t>Activities in the field of fire prevention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cs-CZ" sz="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600" dirty="0">
                <a:solidFill>
                  <a:srgbClr val="005A9E"/>
                </a:solidFill>
              </a:rPr>
              <a:t>Civil Protection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cs-CZ" sz="2200" dirty="0">
                <a:solidFill>
                  <a:srgbClr val="005A9E"/>
                </a:solidFill>
              </a:rPr>
              <a:t>Area of the emergency survival, evacuation and sheltering </a:t>
            </a:r>
            <a:endParaRPr lang="en-US" altLang="cs-CZ" sz="7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600" dirty="0">
                <a:solidFill>
                  <a:srgbClr val="005A9E"/>
                </a:solidFill>
              </a:rPr>
              <a:t>Crisis Management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cs-CZ" sz="2200" dirty="0">
                <a:solidFill>
                  <a:srgbClr val="005A9E"/>
                </a:solidFill>
              </a:rPr>
              <a:t>Emergency and Contingency Planning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cs-CZ" sz="2600" dirty="0">
                <a:solidFill>
                  <a:srgbClr val="005A9E"/>
                </a:solidFill>
              </a:rPr>
              <a:t>Fire Rescue Units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cs-CZ" sz="2200" dirty="0">
                <a:solidFill>
                  <a:srgbClr val="005A9E"/>
                </a:solidFill>
              </a:rPr>
              <a:t>Professional and voluntary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159"/>
            <a:ext cx="9144000" cy="599122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01000" cy="431329"/>
          </a:xfrm>
        </p:spPr>
        <p:txBody>
          <a:bodyPr/>
          <a:lstStyle/>
          <a:p>
            <a:pPr algn="ctr" eaLnBrk="1" hangingPunct="1"/>
            <a:r>
              <a:rPr lang="en-US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Rescue Service of the Czech Republic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US" altLang="cs-CZ" sz="2200" dirty="0">
              <a:solidFill>
                <a:schemeClr val="hlink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5666"/>
            <a:ext cx="8001000" cy="431329"/>
          </a:xfrm>
        </p:spPr>
        <p:txBody>
          <a:bodyPr/>
          <a:lstStyle/>
          <a:p>
            <a:pPr algn="ctr" eaLnBrk="1" hangingPunct="1"/>
            <a:r>
              <a:rPr lang="en-GB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Incident Command System FRS CZ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28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</a:t>
            </a:r>
            <a:r>
              <a:rPr lang="cs-CZ" altLang="cs-CZ" sz="28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28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Incident Command System</a:t>
            </a:r>
            <a:r>
              <a:rPr lang="en-GB" altLang="cs-CZ" sz="2800" u="sng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cs-CZ" altLang="cs-CZ" sz="2800" u="sng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altLang="cs-CZ" sz="1200" u="sng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Tactical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Coordination by Incident Commander</a:t>
            </a:r>
            <a:endParaRPr lang="cs-CZ" altLang="cs-CZ" sz="28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Divided </a:t>
            </a:r>
            <a:r>
              <a:rPr lang="cs-CZ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sections</a:t>
            </a:r>
            <a:r>
              <a:rPr lang="cs-CZ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sectors</a:t>
            </a:r>
            <a:endParaRPr lang="cs-CZ" altLang="cs-CZ" sz="28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altLang="cs-CZ" sz="10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Operational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Coordination </a:t>
            </a:r>
            <a:r>
              <a:rPr lang="cs-CZ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Emergency Call Centre</a:t>
            </a:r>
            <a:endParaRPr lang="cs-CZ" altLang="cs-CZ" sz="28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altLang="cs-CZ" sz="10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Strategical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altLang="cs-CZ" sz="2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Coordination by Regional Government/Ministry of Interior</a:t>
            </a:r>
            <a:endParaRPr lang="en-GB" altLang="cs-CZ" sz="2800" dirty="0">
              <a:solidFill>
                <a:srgbClr val="005A9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5666"/>
            <a:ext cx="8001000" cy="431329"/>
          </a:xfrm>
        </p:spPr>
        <p:txBody>
          <a:bodyPr/>
          <a:lstStyle/>
          <a:p>
            <a:pPr algn="ctr" eaLnBrk="1" hangingPunct="1"/>
            <a:r>
              <a:rPr lang="en-GB" altLang="cs-CZ" sz="20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Incident Command System FRS CZ</a:t>
            </a:r>
            <a:endParaRPr lang="en-US" altLang="cs-CZ" sz="2000" dirty="0">
              <a:solidFill>
                <a:srgbClr val="005A9E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218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cs-CZ" sz="1800" dirty="0">
                <a:solidFill>
                  <a:srgbClr val="005A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Operation Procedures for: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altLang="cs-CZ" sz="1800" dirty="0">
              <a:solidFill>
                <a:srgbClr val="005A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05A9E"/>
                </a:solidFill>
              </a:rPr>
              <a:t>Determination of the incident commander</a:t>
            </a:r>
            <a:endParaRPr lang="cs-CZ" sz="2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05A9E"/>
                </a:solidFill>
              </a:rPr>
              <a:t>Priority in Command System</a:t>
            </a:r>
            <a:endParaRPr lang="cs-CZ" sz="28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rgbClr val="005A9E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05A9E"/>
                </a:solidFill>
              </a:rPr>
              <a:t>Authorization and tasks of the incident commander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44624"/>
            <a:ext cx="616733" cy="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2608</TotalTime>
  <Words>797</Words>
  <Application>Microsoft Office PowerPoint</Application>
  <PresentationFormat>Předvádění na obrazovce (4:3)</PresentationFormat>
  <Paragraphs>153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Profil</vt:lpstr>
      <vt:lpstr>List</vt:lpstr>
      <vt:lpstr>Dokument</vt:lpstr>
      <vt:lpstr>Acrobat Document</vt:lpstr>
      <vt:lpstr>2015  IIHF World Championship City preparation</vt:lpstr>
      <vt:lpstr>2015 IIHF World Championship City preparation FRS CZ</vt:lpstr>
      <vt:lpstr>CZ Integrated Rescue System</vt:lpstr>
      <vt:lpstr>CZ Integrated Rescue System</vt:lpstr>
      <vt:lpstr>Prezentace aplikace PowerPoint</vt:lpstr>
      <vt:lpstr>Fire Rescue Service of the Czech Republic</vt:lpstr>
      <vt:lpstr>Fire Rescue Service of the Czech Republic</vt:lpstr>
      <vt:lpstr>Incident Command System FRS CZ</vt:lpstr>
      <vt:lpstr>Incident Command System FRS CZ</vt:lpstr>
      <vt:lpstr>Incident Command System FRS CZ</vt:lpstr>
      <vt:lpstr>Tactical procedures FRS CZ</vt:lpstr>
      <vt:lpstr>Tactical procedures FRS CZ</vt:lpstr>
      <vt:lpstr>HAZMAT Support points FRS CZ</vt:lpstr>
      <vt:lpstr>Fire Rescue Service of the Czech Republic</vt:lpstr>
      <vt:lpstr>Fire Brigade of Prague</vt:lpstr>
      <vt:lpstr>Fire Brigade of Prague</vt:lpstr>
      <vt:lpstr>Fire Brigade of Prague CBRN Team</vt:lpstr>
      <vt:lpstr>Fire Brigade of Prague CBRN Team</vt:lpstr>
      <vt:lpstr>Fire Brigade of Prague CBRN Team</vt:lpstr>
      <vt:lpstr>Fire Brigade of Prague City preparation</vt:lpstr>
      <vt:lpstr>Fire Brigade of Prague City preparation</vt:lpstr>
      <vt:lpstr>Fire Brigade of Prague City preparation</vt:lpstr>
      <vt:lpstr>Fire Brigade of Prague City preparation</vt:lpstr>
      <vt:lpstr>Prezentace aplikace PowerPoint</vt:lpstr>
    </vt:vector>
  </TitlesOfParts>
  <Company>HZSLK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Zabezpečení tunelových komplexů v Praze</dc:title>
  <dc:creator>Roman Hlinovský</dc:creator>
  <cp:lastModifiedBy>Roman Hlinovský</cp:lastModifiedBy>
  <cp:revision>253</cp:revision>
  <cp:lastPrinted>2017-11-23T12:07:10Z</cp:lastPrinted>
  <dcterms:created xsi:type="dcterms:W3CDTF">2016-08-14T12:43:29Z</dcterms:created>
  <dcterms:modified xsi:type="dcterms:W3CDTF">2018-12-10T16:59:17Z</dcterms:modified>
</cp:coreProperties>
</file>